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71" r:id="rId7"/>
    <p:sldId id="272" r:id="rId8"/>
    <p:sldId id="273" r:id="rId9"/>
    <p:sldId id="269" r:id="rId10"/>
    <p:sldId id="270" r:id="rId11"/>
    <p:sldId id="274" r:id="rId12"/>
    <p:sldId id="262" r:id="rId13"/>
    <p:sldId id="268" r:id="rId14"/>
    <p:sldId id="267" r:id="rId15"/>
    <p:sldId id="263" r:id="rId16"/>
    <p:sldId id="264" r:id="rId17"/>
    <p:sldId id="26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B369D64-8E45-497F-B701-44CB61BDB3EF}" type="datetimeFigureOut">
              <a:rPr lang="en-US" smtClean="0"/>
              <a:t>4/1/2013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4EF372-91C3-4928-B85C-3B304E8457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69D64-8E45-497F-B701-44CB61BDB3EF}" type="datetimeFigureOut">
              <a:rPr lang="en-US" smtClean="0"/>
              <a:t>4/1/2013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4EF372-91C3-4928-B85C-3B304E8457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69D64-8E45-497F-B701-44CB61BDB3EF}" type="datetimeFigureOut">
              <a:rPr lang="en-US" smtClean="0"/>
              <a:t>4/1/2013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4EF372-91C3-4928-B85C-3B304E8457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69D64-8E45-497F-B701-44CB61BDB3EF}" type="datetimeFigureOut">
              <a:rPr lang="en-US" smtClean="0"/>
              <a:t>4/1/2013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4EF372-91C3-4928-B85C-3B304E84578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B369D64-8E45-497F-B701-44CB61BDB3EF}" type="datetimeFigureOut">
              <a:rPr lang="en-US" smtClean="0"/>
              <a:t>4/1/2013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4EF372-91C3-4928-B85C-3B304E84578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69D64-8E45-497F-B701-44CB61BDB3EF}" type="datetimeFigureOut">
              <a:rPr lang="en-US" smtClean="0"/>
              <a:t>4/1/2013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54EF372-91C3-4928-B85C-3B304E84578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69D64-8E45-497F-B701-44CB61BDB3EF}" type="datetimeFigureOut">
              <a:rPr lang="en-US" smtClean="0"/>
              <a:t>4/1/2013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54EF372-91C3-4928-B85C-3B304E8457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B369D64-8E45-497F-B701-44CB61BDB3EF}" type="datetimeFigureOut">
              <a:rPr lang="en-US" smtClean="0"/>
              <a:t>4/1/2013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54EF372-91C3-4928-B85C-3B304E84578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B369D64-8E45-497F-B701-44CB61BDB3EF}" type="datetimeFigureOut">
              <a:rPr lang="en-US" smtClean="0"/>
              <a:t>4/1/2013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54EF372-91C3-4928-B85C-3B304E8457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B369D64-8E45-497F-B701-44CB61BDB3EF}" type="datetimeFigureOut">
              <a:rPr lang="en-US" smtClean="0"/>
              <a:t>4/1/2013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54EF372-91C3-4928-B85C-3B304E8457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B369D64-8E45-497F-B701-44CB61BDB3EF}" type="datetimeFigureOut">
              <a:rPr lang="en-US" smtClean="0"/>
              <a:t>4/1/2013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4EF372-91C3-4928-B85C-3B304E84578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B369D64-8E45-497F-B701-44CB61BDB3EF}" type="datetimeFigureOut">
              <a:rPr lang="en-US" smtClean="0"/>
              <a:t>4/1/2013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4EF372-91C3-4928-B85C-3B304E8457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oodlemtech.mrooms3.net/user/view.php?id=6547&amp;course=3884" TargetMode="External"/><Relationship Id="rId13" Type="http://schemas.openxmlformats.org/officeDocument/2006/relationships/hyperlink" Target="https://moodlemtech.mrooms3.net/mod/forum/post.php?reply=44961" TargetMode="External"/><Relationship Id="rId3" Type="http://schemas.openxmlformats.org/officeDocument/2006/relationships/hyperlink" Target="https://moodlemtech.mrooms3.net/mod/forum/post.php?edit=41966" TargetMode="External"/><Relationship Id="rId7" Type="http://schemas.openxmlformats.org/officeDocument/2006/relationships/image" Target="cid:image001.jpg@01CE2BC5.5C6BE690" TargetMode="External"/><Relationship Id="rId12" Type="http://schemas.openxmlformats.org/officeDocument/2006/relationships/hyperlink" Target="https://moodlemtech.mrooms3.net/mod/forum/post.php?delete=44961" TargetMode="External"/><Relationship Id="rId2" Type="http://schemas.openxmlformats.org/officeDocument/2006/relationships/hyperlink" Target="https://moodlemtech.mrooms3.net/user/view.php?id=4017&amp;course=3884" TargetMode="External"/><Relationship Id="rId1" Type="http://schemas.openxmlformats.org/officeDocument/2006/relationships/slideLayout" Target="../slideLayouts/slideLayout2.xml"/><Relationship Id="rId6" Type="http://schemas.openxmlformats.org/officeDocument/2006/relationships/image" Target="../media/image2.jpeg"/><Relationship Id="rId11" Type="http://schemas.openxmlformats.org/officeDocument/2006/relationships/hyperlink" Target="https://moodlemtech.mrooms3.net/mod/forum/post.php?prune=44961" TargetMode="External"/><Relationship Id="rId5" Type="http://schemas.openxmlformats.org/officeDocument/2006/relationships/hyperlink" Target="https://moodlemtech.mrooms3.net/mod/forum/post.php?reply=41966" TargetMode="External"/><Relationship Id="rId15" Type="http://schemas.openxmlformats.org/officeDocument/2006/relationships/image" Target="cid:image002.jpg@01CE2BC5.5C6BE690" TargetMode="External"/><Relationship Id="rId10" Type="http://schemas.openxmlformats.org/officeDocument/2006/relationships/hyperlink" Target="https://moodlemtech.mrooms3.net/mod/forum/post.php?edit=44961" TargetMode="External"/><Relationship Id="rId4" Type="http://schemas.openxmlformats.org/officeDocument/2006/relationships/hyperlink" Target="https://moodlemtech.mrooms3.net/mod/forum/post.php?delete=41966" TargetMode="External"/><Relationship Id="rId9" Type="http://schemas.openxmlformats.org/officeDocument/2006/relationships/hyperlink" Target="https://moodlemtech.mrooms3.net/mod/forum/discuss.php?d=16880#p41966" TargetMode="External"/><Relationship Id="rId1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Virtual Mentor Program</a:t>
            </a:r>
            <a:endParaRPr lang="en-US" dirty="0"/>
          </a:p>
        </p:txBody>
      </p:sp>
      <p:sp>
        <p:nvSpPr>
          <p:cNvPr id="3" name="Subtitle 2"/>
          <p:cNvSpPr>
            <a:spLocks noGrp="1"/>
          </p:cNvSpPr>
          <p:nvPr>
            <p:ph type="subTitle" idx="1"/>
          </p:nvPr>
        </p:nvSpPr>
        <p:spPr/>
        <p:txBody>
          <a:bodyPr/>
          <a:lstStyle/>
          <a:p>
            <a:r>
              <a:rPr lang="en-US" dirty="0" smtClean="0"/>
              <a:t>April 2, 2013</a:t>
            </a:r>
            <a:endParaRPr lang="en-US" dirty="0"/>
          </a:p>
        </p:txBody>
      </p:sp>
    </p:spTree>
    <p:extLst>
      <p:ext uri="{BB962C8B-B14F-4D97-AF65-F5344CB8AC3E}">
        <p14:creationId xmlns:p14="http://schemas.microsoft.com/office/powerpoint/2010/main" val="2575006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109728" indent="0">
              <a:buNone/>
            </a:pPr>
            <a:r>
              <a:rPr lang="en-US" sz="4800" dirty="0"/>
              <a:t>Hi Kristi</a:t>
            </a:r>
            <a:r>
              <a:rPr lang="en-US" sz="4800" dirty="0" smtClean="0"/>
              <a:t>,</a:t>
            </a:r>
            <a:r>
              <a:rPr lang="en-US" sz="4800" dirty="0"/>
              <a:t> </a:t>
            </a:r>
          </a:p>
          <a:p>
            <a:pPr marL="109728" indent="0">
              <a:buNone/>
            </a:pPr>
            <a:r>
              <a:rPr lang="en-US" sz="4800" dirty="0"/>
              <a:t>I noticed you haven’t logged into HCI 2106Meta yet.  Are you having any technical issues that we could help you with?  Also, please make sure you are clicking on HCI 2106Meta rather than HCI 2106 W2.</a:t>
            </a:r>
          </a:p>
          <a:p>
            <a:pPr marL="109728" indent="0">
              <a:buNone/>
            </a:pPr>
            <a:r>
              <a:rPr lang="en-US" sz="4800" dirty="0" smtClean="0"/>
              <a:t>Let </a:t>
            </a:r>
            <a:r>
              <a:rPr lang="en-US" sz="4800" dirty="0"/>
              <a:t>me know if there is anything else I can help you with</a:t>
            </a:r>
            <a:r>
              <a:rPr lang="en-US" sz="4800" dirty="0" smtClean="0"/>
              <a:t>.</a:t>
            </a:r>
          </a:p>
          <a:p>
            <a:pPr marL="109728" indent="0">
              <a:buNone/>
            </a:pPr>
            <a:endParaRPr lang="en-US" sz="4800" dirty="0" smtClean="0"/>
          </a:p>
          <a:p>
            <a:pPr marL="109728" indent="0">
              <a:buNone/>
            </a:pPr>
            <a:endParaRPr lang="en-US" sz="4800" dirty="0" smtClean="0"/>
          </a:p>
          <a:p>
            <a:pPr marL="109728" indent="0">
              <a:buNone/>
            </a:pPr>
            <a:r>
              <a:rPr lang="en-US" sz="4800" dirty="0" smtClean="0"/>
              <a:t>	Hi </a:t>
            </a:r>
            <a:r>
              <a:rPr lang="en-US" sz="4800" dirty="0" err="1"/>
              <a:t>Chrissy</a:t>
            </a:r>
            <a:r>
              <a:rPr lang="en-US" sz="4800" dirty="0"/>
              <a:t>,</a:t>
            </a:r>
          </a:p>
          <a:p>
            <a:pPr marL="109728" indent="0">
              <a:buNone/>
            </a:pPr>
            <a:r>
              <a:rPr lang="en-US" sz="4800" dirty="0" smtClean="0"/>
              <a:t>	I </a:t>
            </a:r>
            <a:r>
              <a:rPr lang="en-US" sz="4800" dirty="0"/>
              <a:t>was getting worried about class and was thinking about emailing </a:t>
            </a:r>
            <a:r>
              <a:rPr lang="en-US" sz="4800" dirty="0" err="1"/>
              <a:t>Charie</a:t>
            </a:r>
            <a:r>
              <a:rPr lang="en-US" sz="4800" dirty="0"/>
              <a:t>. I do not see HCI </a:t>
            </a:r>
            <a:r>
              <a:rPr lang="en-US" sz="4800" dirty="0" smtClean="0"/>
              <a:t>	2106Meta </a:t>
            </a:r>
            <a:r>
              <a:rPr lang="en-US" sz="4800" dirty="0"/>
              <a:t>on </a:t>
            </a:r>
            <a:r>
              <a:rPr lang="en-US" sz="4800" dirty="0" smtClean="0"/>
              <a:t>the </a:t>
            </a:r>
            <a:r>
              <a:rPr lang="en-US" sz="4800" dirty="0"/>
              <a:t>online classes that I’m signed up for. There was a mix up with my account due </a:t>
            </a:r>
            <a:r>
              <a:rPr lang="en-US" sz="4800" dirty="0" smtClean="0"/>
              <a:t>	to </a:t>
            </a:r>
            <a:r>
              <a:rPr lang="en-US" sz="4800" dirty="0"/>
              <a:t>changing my last </a:t>
            </a:r>
            <a:r>
              <a:rPr lang="en-US" sz="4800" dirty="0" smtClean="0"/>
              <a:t>name </a:t>
            </a:r>
            <a:r>
              <a:rPr lang="en-US" sz="4800" dirty="0"/>
              <a:t>this Fall.  When I leave work today, I will check it again from home</a:t>
            </a:r>
            <a:r>
              <a:rPr lang="en-US" sz="4800" dirty="0" smtClean="0"/>
              <a:t>.</a:t>
            </a:r>
          </a:p>
          <a:p>
            <a:pPr marL="109728" indent="0">
              <a:buNone/>
            </a:pPr>
            <a:endParaRPr lang="en-US" sz="4800" dirty="0" smtClean="0"/>
          </a:p>
          <a:p>
            <a:pPr marL="109728" indent="0">
              <a:buNone/>
            </a:pPr>
            <a:endParaRPr lang="en-US" sz="4800" dirty="0" smtClean="0"/>
          </a:p>
          <a:p>
            <a:pPr marL="109728" indent="0">
              <a:buNone/>
            </a:pPr>
            <a:r>
              <a:rPr lang="en-US" sz="4800" dirty="0" smtClean="0"/>
              <a:t>Hi </a:t>
            </a:r>
            <a:r>
              <a:rPr lang="en-US" sz="4800" dirty="0"/>
              <a:t>Kristi,</a:t>
            </a:r>
          </a:p>
          <a:p>
            <a:pPr marL="109728" indent="0">
              <a:buNone/>
            </a:pPr>
            <a:r>
              <a:rPr lang="en-US" sz="4800" dirty="0"/>
              <a:t>So I had the CTS helpdesk check to see if the course is in your Moodle and they can see it. Can you check again.  It should say HCI 2106, when you click on it, it opens up the Moodle for that section.  Then there is a note in there from </a:t>
            </a:r>
            <a:r>
              <a:rPr lang="en-US" sz="4800" dirty="0" err="1"/>
              <a:t>Charie</a:t>
            </a:r>
            <a:r>
              <a:rPr lang="en-US" sz="4800" dirty="0"/>
              <a:t> that tells how to access the META section.</a:t>
            </a:r>
          </a:p>
          <a:p>
            <a:pPr marL="109728" indent="0">
              <a:buNone/>
            </a:pPr>
            <a:r>
              <a:rPr lang="en-US" sz="4800" dirty="0" smtClean="0"/>
              <a:t>Let </a:t>
            </a:r>
            <a:r>
              <a:rPr lang="en-US" sz="4800" dirty="0"/>
              <a:t>me know if it works for you, have a good </a:t>
            </a:r>
            <a:r>
              <a:rPr lang="en-US" sz="4800" dirty="0" smtClean="0"/>
              <a:t>evening.</a:t>
            </a:r>
            <a:endParaRPr lang="en-US" sz="4800" dirty="0"/>
          </a:p>
          <a:p>
            <a:pPr marL="109728" indent="0">
              <a:buNone/>
            </a:pPr>
            <a:r>
              <a:rPr lang="en-US" sz="4800" dirty="0" err="1" smtClean="0"/>
              <a:t>Chrissy</a:t>
            </a:r>
            <a:endParaRPr lang="en-US" sz="4800" dirty="0" smtClean="0"/>
          </a:p>
          <a:p>
            <a:pPr marL="109728" indent="0">
              <a:buNone/>
            </a:pPr>
            <a:endParaRPr lang="en-US" sz="4800" dirty="0"/>
          </a:p>
          <a:p>
            <a:pPr marL="393192" lvl="1" indent="0">
              <a:buNone/>
            </a:pPr>
            <a:endParaRPr lang="en-US" sz="4000" dirty="0"/>
          </a:p>
          <a:p>
            <a:pPr marL="393192" lvl="1" indent="0">
              <a:buNone/>
            </a:pPr>
            <a:r>
              <a:rPr lang="en-US" sz="4000" dirty="0"/>
              <a:t>	</a:t>
            </a:r>
            <a:r>
              <a:rPr lang="en-US" sz="4000" dirty="0" err="1" smtClean="0"/>
              <a:t>Chrissy</a:t>
            </a:r>
            <a:r>
              <a:rPr lang="en-US" sz="4000" dirty="0"/>
              <a:t>,</a:t>
            </a:r>
          </a:p>
          <a:p>
            <a:pPr marL="109728" indent="0">
              <a:buNone/>
            </a:pPr>
            <a:r>
              <a:rPr lang="en-US" sz="4800" dirty="0" smtClean="0"/>
              <a:t>	I </a:t>
            </a:r>
            <a:r>
              <a:rPr lang="en-US" sz="4800" dirty="0"/>
              <a:t>was able to log in to my class last night from home. Thank you for looking into this matter.</a:t>
            </a:r>
          </a:p>
          <a:p>
            <a:pPr marL="109728" indent="0">
              <a:buNone/>
            </a:pPr>
            <a:r>
              <a:rPr lang="en-US" sz="4800" dirty="0"/>
              <a:t> </a:t>
            </a:r>
            <a:r>
              <a:rPr lang="en-US" sz="4800" dirty="0" smtClean="0"/>
              <a:t>	Have </a:t>
            </a:r>
            <a:r>
              <a:rPr lang="en-US" sz="4800" dirty="0"/>
              <a:t>a great </a:t>
            </a:r>
            <a:r>
              <a:rPr lang="en-US" sz="4800" dirty="0" smtClean="0"/>
              <a:t>day!</a:t>
            </a:r>
            <a:endParaRPr lang="en-US" sz="4800" dirty="0"/>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Sample Postings from Pilot </a:t>
            </a:r>
            <a:r>
              <a:rPr lang="en-US" dirty="0" smtClean="0"/>
              <a:t>Program, cont’d</a:t>
            </a:r>
            <a:endParaRPr lang="en-US" dirty="0"/>
          </a:p>
        </p:txBody>
      </p:sp>
    </p:spTree>
    <p:extLst>
      <p:ext uri="{BB962C8B-B14F-4D97-AF65-F5344CB8AC3E}">
        <p14:creationId xmlns:p14="http://schemas.microsoft.com/office/powerpoint/2010/main" val="319849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4649047"/>
              </p:ext>
            </p:extLst>
          </p:nvPr>
        </p:nvGraphicFramePr>
        <p:xfrm>
          <a:off x="457200" y="1685925"/>
          <a:ext cx="7239000" cy="1717040"/>
        </p:xfrm>
        <a:graphic>
          <a:graphicData uri="http://schemas.openxmlformats.org/drawingml/2006/table">
            <a:tbl>
              <a:tblPr firstRow="1" firstCol="1" bandRow="1">
                <a:tableStyleId>{5C22544A-7EE6-4342-B048-85BDC9FD1C3A}</a:tableStyleId>
              </a:tblPr>
              <a:tblGrid>
                <a:gridCol w="1069907"/>
                <a:gridCol w="6169093"/>
              </a:tblGrid>
              <a:tr h="0">
                <a:tc>
                  <a:txBody>
                    <a:bodyPr/>
                    <a:lstStyle/>
                    <a:p>
                      <a:pPr marL="0" marR="0">
                        <a:spcBef>
                          <a:spcPts val="1125"/>
                        </a:spcBef>
                        <a:spcAft>
                          <a:spcPts val="0"/>
                        </a:spcAft>
                      </a:pPr>
                      <a:endParaRPr lang="en-US" sz="1050" dirty="0">
                        <a:solidFill>
                          <a:srgbClr val="000000"/>
                        </a:solidFill>
                        <a:effectLst/>
                        <a:latin typeface="Helvetica"/>
                        <a:ea typeface="Calibri"/>
                        <a:cs typeface="Times New Roman"/>
                      </a:endParaRPr>
                    </a:p>
                  </a:txBody>
                  <a:tcPr marL="9525" marR="9525" marT="9525" marB="9525" anchor="ctr"/>
                </a:tc>
                <a:tc>
                  <a:txBody>
                    <a:bodyPr/>
                    <a:lstStyle/>
                    <a:p>
                      <a:pPr marL="0" marR="0">
                        <a:spcBef>
                          <a:spcPts val="1125"/>
                        </a:spcBef>
                        <a:spcAft>
                          <a:spcPts val="0"/>
                        </a:spcAft>
                      </a:pPr>
                      <a:r>
                        <a:rPr lang="en-US" sz="1050">
                          <a:effectLst/>
                        </a:rPr>
                        <a:t>.rtf files....how to create</a:t>
                      </a:r>
                      <a:endParaRPr lang="en-US" sz="1100">
                        <a:effectLst/>
                      </a:endParaRPr>
                    </a:p>
                    <a:p>
                      <a:pPr marL="0" marR="0">
                        <a:spcBef>
                          <a:spcPts val="1125"/>
                        </a:spcBef>
                        <a:spcAft>
                          <a:spcPts val="0"/>
                        </a:spcAft>
                      </a:pPr>
                      <a:r>
                        <a:rPr lang="en-US" sz="1050">
                          <a:effectLst/>
                        </a:rPr>
                        <a:t>by </a:t>
                      </a:r>
                      <a:r>
                        <a:rPr lang="en-US" sz="1050" u="none" strike="noStrike">
                          <a:effectLst/>
                          <a:hlinkClick r:id="rId2"/>
                        </a:rPr>
                        <a:t>Chrissy Gonzalez</a:t>
                      </a:r>
                      <a:r>
                        <a:rPr lang="en-US" sz="1050">
                          <a:effectLst/>
                        </a:rPr>
                        <a:t> - Wednesday, January 16, 2013, 10:10 AM</a:t>
                      </a:r>
                      <a:endParaRPr lang="en-US" sz="1100">
                        <a:effectLst/>
                        <a:latin typeface="Calibri"/>
                        <a:ea typeface="Calibri"/>
                        <a:cs typeface="Times New Roman"/>
                      </a:endParaRPr>
                    </a:p>
                  </a:txBody>
                  <a:tcPr marL="38100" marR="38100" marT="38100" marB="38100" anchor="ctr"/>
                </a:tc>
              </a:tr>
              <a:tr h="0">
                <a:tc>
                  <a:txBody>
                    <a:bodyPr/>
                    <a:lstStyle/>
                    <a:p>
                      <a:endParaRPr lang="en-US" sz="1000">
                        <a:effectLst/>
                        <a:latin typeface="Times New Roman"/>
                      </a:endParaRPr>
                    </a:p>
                  </a:txBody>
                  <a:tcPr marL="38100" marR="38100" marT="38100" marB="38100"/>
                </a:tc>
                <a:tc>
                  <a:txBody>
                    <a:bodyPr/>
                    <a:lstStyle/>
                    <a:p>
                      <a:pPr marL="0" marR="0">
                        <a:spcBef>
                          <a:spcPts val="0"/>
                        </a:spcBef>
                        <a:spcAft>
                          <a:spcPts val="0"/>
                        </a:spcAft>
                      </a:pPr>
                      <a:r>
                        <a:rPr lang="en-US" sz="1050" dirty="0">
                          <a:effectLst/>
                        </a:rPr>
                        <a:t>When you are done with your document, you will go to File then Save As. A pop up window will open. You will choose where to save it, say your Desktop, then you will name the file. There will be a drop down menu right under that, that will give you the option to save as an .rtf. Select the .rtf and then save. This saves the document as an .rtf doc. You will then open your school outlook email. You will select New Email, hit the TO button, then find your instructor. You will then you will hit Insert Button and Attach File. Then just hit send. </a:t>
                      </a:r>
                      <a:endParaRPr lang="en-US" sz="1100" dirty="0">
                        <a:effectLst/>
                      </a:endParaRPr>
                    </a:p>
                    <a:p>
                      <a:pPr marL="0" marR="0" algn="r">
                        <a:spcBef>
                          <a:spcPts val="0"/>
                        </a:spcBef>
                        <a:spcAft>
                          <a:spcPts val="0"/>
                        </a:spcAft>
                      </a:pPr>
                      <a:r>
                        <a:rPr lang="en-US" sz="950" u="none" strike="noStrike" dirty="0">
                          <a:effectLst/>
                          <a:hlinkClick r:id="rId3"/>
                        </a:rPr>
                        <a:t>Edit</a:t>
                      </a:r>
                      <a:r>
                        <a:rPr lang="en-US" sz="950" dirty="0">
                          <a:effectLst/>
                        </a:rPr>
                        <a:t> | </a:t>
                      </a:r>
                      <a:r>
                        <a:rPr lang="en-US" sz="950" u="none" strike="noStrike" dirty="0">
                          <a:effectLst/>
                          <a:hlinkClick r:id="rId4"/>
                        </a:rPr>
                        <a:t>Delete</a:t>
                      </a:r>
                      <a:r>
                        <a:rPr lang="en-US" sz="950" dirty="0">
                          <a:effectLst/>
                        </a:rPr>
                        <a:t> | </a:t>
                      </a:r>
                      <a:r>
                        <a:rPr lang="en-US" sz="950" u="none" strike="noStrike" dirty="0">
                          <a:effectLst/>
                          <a:hlinkClick r:id="rId5"/>
                        </a:rPr>
                        <a:t>Reply</a:t>
                      </a:r>
                      <a:endParaRPr lang="en-US" sz="1100" dirty="0">
                        <a:effectLst/>
                        <a:latin typeface="Calibri"/>
                        <a:ea typeface="Calibri"/>
                        <a:cs typeface="Times New Roman"/>
                      </a:endParaRPr>
                    </a:p>
                  </a:txBody>
                  <a:tcPr marL="38100" marR="38100" marT="38100" marB="38100" anchor="ctr"/>
                </a:tc>
              </a:tr>
            </a:tbl>
          </a:graphicData>
        </a:graphic>
      </p:graphicFrame>
      <p:sp>
        <p:nvSpPr>
          <p:cNvPr id="3" name="Title 2"/>
          <p:cNvSpPr>
            <a:spLocks noGrp="1"/>
          </p:cNvSpPr>
          <p:nvPr>
            <p:ph type="title"/>
          </p:nvPr>
        </p:nvSpPr>
        <p:spPr/>
        <p:txBody>
          <a:bodyPr>
            <a:normAutofit fontScale="90000"/>
          </a:bodyPr>
          <a:lstStyle/>
          <a:p>
            <a:r>
              <a:rPr lang="en-US" dirty="0"/>
              <a:t>Sample Postings from Pilot Program, cont’d</a:t>
            </a:r>
          </a:p>
        </p:txBody>
      </p:sp>
      <p:pic>
        <p:nvPicPr>
          <p:cNvPr id="1025" name="Picture 2" descr="Picture of Chrissy Gonzalez"/>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914400" y="2286000"/>
            <a:ext cx="333375"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873573925"/>
              </p:ext>
            </p:extLst>
          </p:nvPr>
        </p:nvGraphicFramePr>
        <p:xfrm>
          <a:off x="457200" y="3352800"/>
          <a:ext cx="7239000" cy="2466340"/>
        </p:xfrm>
        <a:graphic>
          <a:graphicData uri="http://schemas.openxmlformats.org/drawingml/2006/table">
            <a:tbl>
              <a:tblPr firstRow="1" firstCol="1" bandRow="1">
                <a:tableStyleId>{5C22544A-7EE6-4342-B048-85BDC9FD1C3A}</a:tableStyleId>
              </a:tblPr>
              <a:tblGrid>
                <a:gridCol w="1069907"/>
                <a:gridCol w="6169093"/>
              </a:tblGrid>
              <a:tr h="452539">
                <a:tc>
                  <a:txBody>
                    <a:bodyPr/>
                    <a:lstStyle/>
                    <a:p>
                      <a:pPr marL="0" marR="0">
                        <a:spcBef>
                          <a:spcPts val="1125"/>
                        </a:spcBef>
                        <a:spcAft>
                          <a:spcPts val="0"/>
                        </a:spcAft>
                      </a:pPr>
                      <a:endParaRPr lang="en-US" sz="1050" dirty="0">
                        <a:solidFill>
                          <a:srgbClr val="000000"/>
                        </a:solidFill>
                        <a:effectLst/>
                        <a:latin typeface="Helvetica"/>
                        <a:ea typeface="Calibri"/>
                        <a:cs typeface="Times New Roman"/>
                      </a:endParaRPr>
                    </a:p>
                  </a:txBody>
                  <a:tcPr marL="9525" marR="9525" marT="9525" marB="9525" anchor="ctr"/>
                </a:tc>
                <a:tc>
                  <a:txBody>
                    <a:bodyPr/>
                    <a:lstStyle/>
                    <a:p>
                      <a:pPr marL="0" marR="0">
                        <a:spcBef>
                          <a:spcPts val="1125"/>
                        </a:spcBef>
                        <a:spcAft>
                          <a:spcPts val="0"/>
                        </a:spcAft>
                      </a:pPr>
                      <a:r>
                        <a:rPr lang="en-US" sz="1050">
                          <a:effectLst/>
                        </a:rPr>
                        <a:t>Re: .rtf files....how to create</a:t>
                      </a:r>
                      <a:endParaRPr lang="en-US" sz="1100">
                        <a:effectLst/>
                      </a:endParaRPr>
                    </a:p>
                    <a:p>
                      <a:pPr marL="0" marR="0">
                        <a:spcBef>
                          <a:spcPts val="1125"/>
                        </a:spcBef>
                        <a:spcAft>
                          <a:spcPts val="0"/>
                        </a:spcAft>
                      </a:pPr>
                      <a:r>
                        <a:rPr lang="en-US" sz="850">
                          <a:effectLst/>
                        </a:rPr>
                        <a:t>by </a:t>
                      </a:r>
                      <a:r>
                        <a:rPr lang="en-US" sz="850" u="none" strike="noStrike">
                          <a:effectLst/>
                          <a:hlinkClick r:id="rId8"/>
                        </a:rPr>
                        <a:t>Leah Cornish</a:t>
                      </a:r>
                      <a:r>
                        <a:rPr lang="en-US" sz="850">
                          <a:effectLst/>
                        </a:rPr>
                        <a:t> - Saturday, January 19, 2013, 11:40 AM</a:t>
                      </a:r>
                      <a:endParaRPr lang="en-US" sz="1100">
                        <a:effectLst/>
                        <a:latin typeface="Calibri"/>
                        <a:ea typeface="Calibri"/>
                        <a:cs typeface="Times New Roman"/>
                      </a:endParaRPr>
                    </a:p>
                  </a:txBody>
                  <a:tcPr marL="38100" marR="38100" marT="38100" marB="38100" anchor="ctr"/>
                </a:tc>
              </a:tr>
              <a:tr h="1771614">
                <a:tc>
                  <a:txBody>
                    <a:bodyPr/>
                    <a:lstStyle/>
                    <a:p>
                      <a:endParaRPr lang="en-US" sz="1000">
                        <a:effectLst/>
                        <a:latin typeface="Times New Roman"/>
                      </a:endParaRPr>
                    </a:p>
                  </a:txBody>
                  <a:tcPr marL="38100" marR="38100" marT="38100" marB="38100"/>
                </a:tc>
                <a:tc>
                  <a:txBody>
                    <a:bodyPr/>
                    <a:lstStyle/>
                    <a:p>
                      <a:pPr marL="0" marR="0">
                        <a:spcBef>
                          <a:spcPts val="1125"/>
                        </a:spcBef>
                        <a:spcAft>
                          <a:spcPts val="0"/>
                        </a:spcAft>
                      </a:pPr>
                      <a:r>
                        <a:rPr lang="en-US" sz="1050" dirty="0">
                          <a:effectLst/>
                        </a:rPr>
                        <a:t>Hi </a:t>
                      </a:r>
                      <a:r>
                        <a:rPr lang="en-US" sz="1050" dirty="0" err="1">
                          <a:effectLst/>
                        </a:rPr>
                        <a:t>Chrissy</a:t>
                      </a:r>
                      <a:r>
                        <a:rPr lang="en-US" sz="1050" dirty="0">
                          <a:effectLst/>
                        </a:rPr>
                        <a:t>, </a:t>
                      </a:r>
                      <a:br>
                        <a:rPr lang="en-US" sz="1050" dirty="0">
                          <a:effectLst/>
                        </a:rPr>
                      </a:br>
                      <a:r>
                        <a:rPr lang="en-US" sz="1050" dirty="0">
                          <a:effectLst/>
                        </a:rPr>
                        <a:t/>
                      </a:r>
                      <a:br>
                        <a:rPr lang="en-US" sz="1050" dirty="0">
                          <a:effectLst/>
                        </a:rPr>
                      </a:br>
                      <a:r>
                        <a:rPr lang="en-US" sz="1050" dirty="0">
                          <a:effectLst/>
                        </a:rPr>
                        <a:t>I just used the compose mail button on the Moodle page and used the "add to" in order to insert Lynne's name to send her my assignment. Then I just uploaded the file. Will that work? Or do I have to use Outlook? Also, how can I see my "sent mail"?</a:t>
                      </a:r>
                      <a:br>
                        <a:rPr lang="en-US" sz="1050" dirty="0">
                          <a:effectLst/>
                        </a:rPr>
                      </a:br>
                      <a:r>
                        <a:rPr lang="en-US" sz="1050" dirty="0">
                          <a:effectLst/>
                        </a:rPr>
                        <a:t/>
                      </a:r>
                      <a:br>
                        <a:rPr lang="en-US" sz="1050" dirty="0">
                          <a:effectLst/>
                        </a:rPr>
                      </a:br>
                      <a:r>
                        <a:rPr lang="en-US" sz="1050" dirty="0">
                          <a:effectLst/>
                        </a:rPr>
                        <a:t>Sorry for all of the questions! I am new to this program.</a:t>
                      </a:r>
                      <a:br>
                        <a:rPr lang="en-US" sz="1050" dirty="0">
                          <a:effectLst/>
                        </a:rPr>
                      </a:br>
                      <a:r>
                        <a:rPr lang="en-US" sz="1050" dirty="0">
                          <a:effectLst/>
                        </a:rPr>
                        <a:t/>
                      </a:r>
                      <a:br>
                        <a:rPr lang="en-US" sz="1050" dirty="0">
                          <a:effectLst/>
                        </a:rPr>
                      </a:br>
                      <a:r>
                        <a:rPr lang="en-US" sz="1050" dirty="0">
                          <a:effectLst/>
                        </a:rPr>
                        <a:t>Thanks, </a:t>
                      </a:r>
                      <a:br>
                        <a:rPr lang="en-US" sz="1050" dirty="0">
                          <a:effectLst/>
                        </a:rPr>
                      </a:br>
                      <a:r>
                        <a:rPr lang="en-US" sz="1050" dirty="0">
                          <a:effectLst/>
                        </a:rPr>
                        <a:t>Leah Cornish</a:t>
                      </a:r>
                      <a:endParaRPr lang="en-US" sz="1100" dirty="0">
                        <a:effectLst/>
                      </a:endParaRPr>
                    </a:p>
                    <a:p>
                      <a:pPr marL="0" marR="0" algn="r">
                        <a:spcBef>
                          <a:spcPts val="1125"/>
                        </a:spcBef>
                        <a:spcAft>
                          <a:spcPts val="0"/>
                        </a:spcAft>
                      </a:pPr>
                      <a:r>
                        <a:rPr lang="en-US" sz="950" u="none" strike="noStrike" dirty="0">
                          <a:effectLst/>
                          <a:hlinkClick r:id="rId9"/>
                        </a:rPr>
                        <a:t>Show parent</a:t>
                      </a:r>
                      <a:r>
                        <a:rPr lang="en-US" sz="950" dirty="0">
                          <a:effectLst/>
                        </a:rPr>
                        <a:t> | </a:t>
                      </a:r>
                      <a:r>
                        <a:rPr lang="en-US" sz="950" u="none" strike="noStrike" dirty="0">
                          <a:effectLst/>
                          <a:hlinkClick r:id="rId10"/>
                        </a:rPr>
                        <a:t>Edit</a:t>
                      </a:r>
                      <a:r>
                        <a:rPr lang="en-US" sz="950" dirty="0">
                          <a:effectLst/>
                        </a:rPr>
                        <a:t> | </a:t>
                      </a:r>
                      <a:r>
                        <a:rPr lang="en-US" sz="950" u="none" strike="noStrike" dirty="0">
                          <a:effectLst/>
                          <a:hlinkClick r:id="rId11" tooltip="Split the discussion and move this post to a new discussion"/>
                        </a:rPr>
                        <a:t>Split</a:t>
                      </a:r>
                      <a:r>
                        <a:rPr lang="en-US" sz="950" dirty="0">
                          <a:effectLst/>
                        </a:rPr>
                        <a:t> | </a:t>
                      </a:r>
                      <a:r>
                        <a:rPr lang="en-US" sz="950" u="none" strike="noStrike" dirty="0">
                          <a:effectLst/>
                          <a:hlinkClick r:id="rId12"/>
                        </a:rPr>
                        <a:t>Delete</a:t>
                      </a:r>
                      <a:r>
                        <a:rPr lang="en-US" sz="950" dirty="0">
                          <a:effectLst/>
                        </a:rPr>
                        <a:t> | </a:t>
                      </a:r>
                      <a:r>
                        <a:rPr lang="en-US" sz="950" u="none" strike="noStrike" dirty="0">
                          <a:effectLst/>
                          <a:hlinkClick r:id="rId13"/>
                        </a:rPr>
                        <a:t>Reply</a:t>
                      </a:r>
                      <a:endParaRPr lang="en-US" sz="1100" dirty="0">
                        <a:effectLst/>
                        <a:latin typeface="Calibri"/>
                        <a:ea typeface="Calibri"/>
                        <a:cs typeface="Times New Roman"/>
                      </a:endParaRPr>
                    </a:p>
                  </a:txBody>
                  <a:tcPr marL="38100" marR="38100" marT="38100" marB="38100" anchor="ctr"/>
                </a:tc>
              </a:tr>
            </a:tbl>
          </a:graphicData>
        </a:graphic>
      </p:graphicFrame>
      <p:pic>
        <p:nvPicPr>
          <p:cNvPr id="1026" name="Picture 3" descr="Picture of Leah Cornish"/>
          <p:cNvPicPr>
            <a:picLocks noChangeAspect="1" noChangeArrowheads="1"/>
          </p:cNvPicPr>
          <p:nvPr/>
        </p:nvPicPr>
        <p:blipFill>
          <a:blip r:embed="rId14" r:link="rId15">
            <a:extLst>
              <a:ext uri="{28A0092B-C50C-407E-A947-70E740481C1C}">
                <a14:useLocalDpi xmlns:a14="http://schemas.microsoft.com/office/drawing/2010/main" val="0"/>
              </a:ext>
            </a:extLst>
          </a:blip>
          <a:srcRect/>
          <a:stretch>
            <a:fillRect/>
          </a:stretch>
        </p:blipFill>
        <p:spPr bwMode="auto">
          <a:xfrm>
            <a:off x="914400" y="3962400"/>
            <a:ext cx="33337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929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Based on our experiences with the pilot program, we’ll hire:</a:t>
            </a:r>
          </a:p>
          <a:p>
            <a:pPr lvl="1"/>
            <a:r>
              <a:rPr lang="en-US" dirty="0"/>
              <a:t>Three virtual mentors for summer school.</a:t>
            </a:r>
          </a:p>
          <a:p>
            <a:pPr lvl="1"/>
            <a:r>
              <a:rPr lang="en-US" dirty="0"/>
              <a:t>Six virtual mentors for fall semester.</a:t>
            </a:r>
          </a:p>
          <a:p>
            <a:pPr lvl="1"/>
            <a:r>
              <a:rPr lang="en-US" dirty="0"/>
              <a:t>Six virtual mentors for spring semester</a:t>
            </a:r>
            <a:r>
              <a:rPr lang="en-US" dirty="0" smtClean="0"/>
              <a:t>.</a:t>
            </a:r>
          </a:p>
          <a:p>
            <a:pPr lvl="1"/>
            <a:endParaRPr lang="en-US" dirty="0"/>
          </a:p>
          <a:p>
            <a:r>
              <a:rPr lang="en-US" dirty="0" smtClean="0"/>
              <a:t>Each VM will mentor 5-6 classes and earn $800/semester ($600 for summer school), paid in a monthly stipend of $200</a:t>
            </a:r>
            <a:r>
              <a:rPr lang="en-US" dirty="0" smtClean="0"/>
              <a:t>.</a:t>
            </a:r>
          </a:p>
          <a:p>
            <a:endParaRPr lang="en-US" dirty="0" smtClean="0"/>
          </a:p>
          <a:p>
            <a:r>
              <a:rPr lang="en-US" dirty="0" smtClean="0"/>
              <a:t>Each VM will be required to complete a training program currently being developed</a:t>
            </a:r>
            <a:r>
              <a:rPr lang="en-US" dirty="0" smtClean="0"/>
              <a:t>.</a:t>
            </a:r>
          </a:p>
          <a:p>
            <a:endParaRPr lang="en-US" dirty="0" smtClean="0"/>
          </a:p>
          <a:p>
            <a:r>
              <a:rPr lang="en-US" dirty="0" smtClean="0"/>
              <a:t>Each VM will be assigned to multiple courses ranging from Highlands College level to graduate level</a:t>
            </a:r>
            <a:r>
              <a:rPr lang="en-US" dirty="0" smtClean="0"/>
              <a:t>.</a:t>
            </a:r>
          </a:p>
          <a:p>
            <a:endParaRPr lang="en-US" dirty="0" smtClean="0"/>
          </a:p>
          <a:p>
            <a:r>
              <a:rPr lang="en-US" dirty="0" smtClean="0"/>
              <a:t>Chrissy Gonzalez will be the VM Coordinator, responsible for hiring and training VMs, and assigning their workload.</a:t>
            </a:r>
          </a:p>
          <a:p>
            <a:pPr lvl="1"/>
            <a:endParaRPr lang="en-US" dirty="0"/>
          </a:p>
          <a:p>
            <a:pPr marL="393192" lvl="1" indent="0">
              <a:buNone/>
            </a:pPr>
            <a:endParaRPr lang="en-US" dirty="0" smtClean="0"/>
          </a:p>
        </p:txBody>
      </p:sp>
      <p:sp>
        <p:nvSpPr>
          <p:cNvPr id="3" name="Title 2"/>
          <p:cNvSpPr>
            <a:spLocks noGrp="1"/>
          </p:cNvSpPr>
          <p:nvPr>
            <p:ph type="title"/>
          </p:nvPr>
        </p:nvSpPr>
        <p:spPr/>
        <p:txBody>
          <a:bodyPr>
            <a:normAutofit fontScale="90000"/>
          </a:bodyPr>
          <a:lstStyle/>
          <a:p>
            <a:r>
              <a:rPr lang="en-US" dirty="0" smtClean="0"/>
              <a:t>What will our VM Program look like?</a:t>
            </a:r>
            <a:endParaRPr lang="en-US" dirty="0"/>
          </a:p>
        </p:txBody>
      </p:sp>
    </p:spTree>
    <p:extLst>
      <p:ext uri="{BB962C8B-B14F-4D97-AF65-F5344CB8AC3E}">
        <p14:creationId xmlns:p14="http://schemas.microsoft.com/office/powerpoint/2010/main" val="1881713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smtClean="0"/>
              <a:t>The </a:t>
            </a:r>
            <a:r>
              <a:rPr lang="en-US" dirty="0"/>
              <a:t>VM will contact the faculty members of the classes they have been assigned to as soon as their class assignment has been confirmed.  The VM will introduce themselves to the faculty and explain the role of the VM’s.  </a:t>
            </a:r>
            <a:endParaRPr lang="en-US" dirty="0" smtClean="0"/>
          </a:p>
          <a:p>
            <a:pPr lvl="0"/>
            <a:endParaRPr lang="en-US" dirty="0"/>
          </a:p>
          <a:p>
            <a:pPr lvl="0"/>
            <a:r>
              <a:rPr lang="en-US" dirty="0"/>
              <a:t>Once the VM has access to the online classroom, they will post an introduction which explains their role in the classroom</a:t>
            </a:r>
            <a:r>
              <a:rPr lang="en-US" dirty="0" smtClean="0"/>
              <a:t>.</a:t>
            </a:r>
          </a:p>
          <a:p>
            <a:pPr lvl="0"/>
            <a:endParaRPr lang="en-US" dirty="0"/>
          </a:p>
          <a:p>
            <a:pPr lvl="0"/>
            <a:r>
              <a:rPr lang="en-US" dirty="0"/>
              <a:t>The VM will log into the classroom no less than twice a day</a:t>
            </a:r>
            <a:r>
              <a:rPr lang="en-US" dirty="0" smtClean="0"/>
              <a:t>.</a:t>
            </a:r>
          </a:p>
          <a:p>
            <a:pPr lvl="0"/>
            <a:endParaRPr lang="en-US" dirty="0"/>
          </a:p>
          <a:p>
            <a:pPr lvl="0"/>
            <a:r>
              <a:rPr lang="en-US" dirty="0"/>
              <a:t>The VM must become comfortable and proficient with the technology and then will be able to assist participants in familiarizing themselves with the system and the software that the course is using</a:t>
            </a:r>
            <a:r>
              <a:rPr lang="en-US" dirty="0" smtClean="0"/>
              <a:t>.</a:t>
            </a:r>
          </a:p>
        </p:txBody>
      </p:sp>
      <p:sp>
        <p:nvSpPr>
          <p:cNvPr id="3" name="Title 2"/>
          <p:cNvSpPr>
            <a:spLocks noGrp="1"/>
          </p:cNvSpPr>
          <p:nvPr>
            <p:ph type="title"/>
          </p:nvPr>
        </p:nvSpPr>
        <p:spPr/>
        <p:txBody>
          <a:bodyPr/>
          <a:lstStyle/>
          <a:p>
            <a:r>
              <a:rPr lang="en-US" dirty="0" smtClean="0"/>
              <a:t>Virtual Mentor Job Description</a:t>
            </a:r>
            <a:endParaRPr lang="en-US" dirty="0"/>
          </a:p>
        </p:txBody>
      </p:sp>
    </p:spTree>
    <p:extLst>
      <p:ext uri="{BB962C8B-B14F-4D97-AF65-F5344CB8AC3E}">
        <p14:creationId xmlns:p14="http://schemas.microsoft.com/office/powerpoint/2010/main" val="256480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en-US" dirty="0"/>
              <a:t>VM’s will make certain that students will have a response within 24 hours to any non-content questions or concerns</a:t>
            </a:r>
            <a:r>
              <a:rPr lang="en-US" dirty="0" smtClean="0"/>
              <a:t>.</a:t>
            </a:r>
          </a:p>
          <a:p>
            <a:pPr lvl="0"/>
            <a:endParaRPr lang="en-US" dirty="0"/>
          </a:p>
          <a:p>
            <a:pPr lvl="0"/>
            <a:r>
              <a:rPr lang="en-US" dirty="0"/>
              <a:t>The VM will post in forums of student concerns/questions so that all students can benefit from the question and concern and comment if needed</a:t>
            </a:r>
            <a:r>
              <a:rPr lang="en-US" dirty="0" smtClean="0"/>
              <a:t>.</a:t>
            </a:r>
          </a:p>
          <a:p>
            <a:pPr lvl="0"/>
            <a:endParaRPr lang="en-US" dirty="0"/>
          </a:p>
          <a:p>
            <a:pPr lvl="0"/>
            <a:r>
              <a:rPr lang="en-US" dirty="0"/>
              <a:t>The VM will share student suggestions of how to “better” the course to the instructor of the course</a:t>
            </a:r>
            <a:r>
              <a:rPr lang="en-US" dirty="0" smtClean="0"/>
              <a:t>.</a:t>
            </a:r>
          </a:p>
          <a:p>
            <a:pPr lvl="0"/>
            <a:endParaRPr lang="en-US" dirty="0"/>
          </a:p>
          <a:p>
            <a:pPr lvl="0"/>
            <a:r>
              <a:rPr lang="en-US" dirty="0"/>
              <a:t>VM’s will make a post at least once a week.  The need for the VM will decrease as the class continues, so the VM will do this to make sure the students know the VM is still available for help</a:t>
            </a:r>
            <a:r>
              <a:rPr lang="en-US" dirty="0" smtClean="0"/>
              <a:t>.</a:t>
            </a:r>
          </a:p>
          <a:p>
            <a:pPr lvl="0"/>
            <a:endParaRPr lang="en-US" dirty="0"/>
          </a:p>
          <a:p>
            <a:pPr lvl="0"/>
            <a:r>
              <a:rPr lang="en-US" dirty="0"/>
              <a:t>The VM will be enthusiastic, resourceful, respectful, and most importantly helpful.</a:t>
            </a:r>
          </a:p>
          <a:p>
            <a:endParaRPr lang="en-US" dirty="0"/>
          </a:p>
        </p:txBody>
      </p:sp>
      <p:sp>
        <p:nvSpPr>
          <p:cNvPr id="3" name="Title 2"/>
          <p:cNvSpPr>
            <a:spLocks noGrp="1"/>
          </p:cNvSpPr>
          <p:nvPr>
            <p:ph type="title"/>
          </p:nvPr>
        </p:nvSpPr>
        <p:spPr/>
        <p:txBody>
          <a:bodyPr>
            <a:normAutofit fontScale="90000"/>
          </a:bodyPr>
          <a:lstStyle/>
          <a:p>
            <a:r>
              <a:rPr lang="en-US" dirty="0" smtClean="0"/>
              <a:t>Virtual Mentor Job Description, Cont’d</a:t>
            </a:r>
            <a:endParaRPr lang="en-US" dirty="0"/>
          </a:p>
        </p:txBody>
      </p:sp>
    </p:spTree>
    <p:extLst>
      <p:ext uri="{BB962C8B-B14F-4D97-AF65-F5344CB8AC3E}">
        <p14:creationId xmlns:p14="http://schemas.microsoft.com/office/powerpoint/2010/main" val="2359852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VM should have the following qualities:</a:t>
            </a:r>
          </a:p>
          <a:p>
            <a:pPr marL="640080" lvl="1">
              <a:buFont typeface="Arial" pitchFamily="34" charset="0"/>
              <a:buChar char="•"/>
              <a:defRPr/>
            </a:pPr>
            <a:r>
              <a:rPr lang="en-US" dirty="0"/>
              <a:t>A proven record of success in an online </a:t>
            </a:r>
            <a:r>
              <a:rPr lang="en-US" dirty="0" smtClean="0"/>
              <a:t>environment</a:t>
            </a:r>
            <a:endParaRPr lang="en-US" dirty="0"/>
          </a:p>
          <a:p>
            <a:pPr marL="640080" lvl="1">
              <a:buFont typeface="Arial" pitchFamily="34" charset="0"/>
              <a:buChar char="•"/>
              <a:defRPr/>
            </a:pPr>
            <a:endParaRPr lang="en-US" sz="800" dirty="0"/>
          </a:p>
          <a:p>
            <a:pPr marL="640080" lvl="1">
              <a:buFont typeface="Arial" pitchFamily="34" charset="0"/>
              <a:buChar char="•"/>
              <a:defRPr/>
            </a:pPr>
            <a:r>
              <a:rPr lang="en-US" dirty="0"/>
              <a:t>Excellent written communication skills</a:t>
            </a:r>
          </a:p>
          <a:p>
            <a:pPr marL="640080" lvl="1">
              <a:buFont typeface="Arial" pitchFamily="34" charset="0"/>
              <a:buChar char="•"/>
              <a:defRPr/>
            </a:pPr>
            <a:endParaRPr lang="en-US" sz="800" dirty="0"/>
          </a:p>
          <a:p>
            <a:pPr marL="640080" lvl="1">
              <a:buFont typeface="Arial" pitchFamily="34" charset="0"/>
              <a:buChar char="•"/>
              <a:defRPr/>
            </a:pPr>
            <a:r>
              <a:rPr lang="en-US" dirty="0"/>
              <a:t>A desire to help students succeed</a:t>
            </a:r>
          </a:p>
          <a:p>
            <a:pPr marL="640080" lvl="1">
              <a:buFont typeface="Arial" pitchFamily="34" charset="0"/>
              <a:buChar char="•"/>
              <a:defRPr/>
            </a:pPr>
            <a:endParaRPr lang="en-US" sz="800" dirty="0"/>
          </a:p>
          <a:p>
            <a:pPr marL="640080" lvl="1">
              <a:buFont typeface="Arial" pitchFamily="34" charset="0"/>
              <a:buChar char="•"/>
              <a:defRPr/>
            </a:pPr>
            <a:r>
              <a:rPr lang="en-US" dirty="0"/>
              <a:t>Collaborative; enthusiastic</a:t>
            </a:r>
          </a:p>
          <a:p>
            <a:pPr marL="640080" lvl="1">
              <a:buFont typeface="Arial" pitchFamily="34" charset="0"/>
              <a:buChar char="•"/>
              <a:defRPr/>
            </a:pPr>
            <a:endParaRPr lang="en-US" sz="800" dirty="0"/>
          </a:p>
          <a:p>
            <a:pPr marL="640080" lvl="1">
              <a:buFont typeface="Arial" pitchFamily="34" charset="0"/>
              <a:buChar char="•"/>
              <a:defRPr/>
            </a:pPr>
            <a:r>
              <a:rPr lang="en-US" dirty="0"/>
              <a:t>Resourceful; respectful; has initiative but recognizes boundaries</a:t>
            </a:r>
          </a:p>
          <a:p>
            <a:pPr marL="640080" lvl="1">
              <a:buFont typeface="Arial" pitchFamily="34" charset="0"/>
              <a:buChar char="•"/>
              <a:defRPr/>
            </a:pPr>
            <a:endParaRPr lang="en-US" sz="800" dirty="0"/>
          </a:p>
          <a:p>
            <a:pPr marL="640080" lvl="1">
              <a:buFont typeface="Arial" pitchFamily="34" charset="0"/>
              <a:buChar char="•"/>
              <a:defRPr/>
            </a:pPr>
            <a:r>
              <a:rPr lang="en-US" dirty="0"/>
              <a:t>Comfortable with the </a:t>
            </a:r>
            <a:r>
              <a:rPr lang="en-US" dirty="0" smtClean="0"/>
              <a:t>LMS and </a:t>
            </a:r>
            <a:r>
              <a:rPr lang="en-US" dirty="0"/>
              <a:t>technical tools</a:t>
            </a:r>
          </a:p>
          <a:p>
            <a:endParaRPr lang="en-US" dirty="0"/>
          </a:p>
        </p:txBody>
      </p:sp>
      <p:sp>
        <p:nvSpPr>
          <p:cNvPr id="3" name="Title 2"/>
          <p:cNvSpPr>
            <a:spLocks noGrp="1"/>
          </p:cNvSpPr>
          <p:nvPr>
            <p:ph type="title"/>
          </p:nvPr>
        </p:nvSpPr>
        <p:spPr/>
        <p:txBody>
          <a:bodyPr/>
          <a:lstStyle/>
          <a:p>
            <a:r>
              <a:rPr lang="en-US" dirty="0" smtClean="0"/>
              <a:t>Who will we hire to be VMs?</a:t>
            </a:r>
            <a:endParaRPr lang="en-US" dirty="0"/>
          </a:p>
        </p:txBody>
      </p:sp>
    </p:spTree>
    <p:extLst>
      <p:ext uri="{BB962C8B-B14F-4D97-AF65-F5344CB8AC3E}">
        <p14:creationId xmlns:p14="http://schemas.microsoft.com/office/powerpoint/2010/main" val="2271776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Our own students – preferably students that </a:t>
            </a:r>
            <a:r>
              <a:rPr lang="en-US" dirty="0"/>
              <a:t>are already familiar with </a:t>
            </a:r>
            <a:r>
              <a:rPr lang="en-US" dirty="0" smtClean="0"/>
              <a:t>Montana Tech’s online environment.</a:t>
            </a:r>
          </a:p>
          <a:p>
            <a:endParaRPr lang="en-US" dirty="0" smtClean="0"/>
          </a:p>
          <a:p>
            <a:r>
              <a:rPr lang="en-US" dirty="0" smtClean="0"/>
              <a:t>Looking for recommendations from faculty currently teaching online courses.</a:t>
            </a:r>
            <a:endParaRPr lang="en-US" dirty="0"/>
          </a:p>
          <a:p>
            <a:pPr lvl="1"/>
            <a:endParaRPr lang="en-US" sz="800" dirty="0"/>
          </a:p>
          <a:p>
            <a:endParaRPr lang="en-US" dirty="0"/>
          </a:p>
        </p:txBody>
      </p:sp>
      <p:sp>
        <p:nvSpPr>
          <p:cNvPr id="3" name="Title 2"/>
          <p:cNvSpPr>
            <a:spLocks noGrp="1"/>
          </p:cNvSpPr>
          <p:nvPr>
            <p:ph type="title"/>
          </p:nvPr>
        </p:nvSpPr>
        <p:spPr/>
        <p:txBody>
          <a:bodyPr>
            <a:normAutofit fontScale="90000"/>
          </a:bodyPr>
          <a:lstStyle/>
          <a:p>
            <a:r>
              <a:rPr lang="en-US" dirty="0"/>
              <a:t>Who will we hire to be VMs</a:t>
            </a:r>
            <a:r>
              <a:rPr lang="en-US" dirty="0" smtClean="0"/>
              <a:t>? Cont’d</a:t>
            </a:r>
            <a:endParaRPr lang="en-US" dirty="0"/>
          </a:p>
        </p:txBody>
      </p:sp>
    </p:spTree>
    <p:extLst>
      <p:ext uri="{BB962C8B-B14F-4D97-AF65-F5344CB8AC3E}">
        <p14:creationId xmlns:p14="http://schemas.microsoft.com/office/powerpoint/2010/main" val="2029754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FEEDBACK, FEEDBACK, FEEDBACK!!!!</a:t>
            </a:r>
          </a:p>
          <a:p>
            <a:endParaRPr lang="en-US" dirty="0" smtClean="0"/>
          </a:p>
          <a:p>
            <a:r>
              <a:rPr lang="en-US" dirty="0" smtClean="0"/>
              <a:t>This is a new program, we can design it however we want…..let’s make it great!</a:t>
            </a:r>
            <a:endParaRPr lang="en-US" dirty="0"/>
          </a:p>
        </p:txBody>
      </p:sp>
      <p:sp>
        <p:nvSpPr>
          <p:cNvPr id="3" name="Title 2"/>
          <p:cNvSpPr>
            <a:spLocks noGrp="1"/>
          </p:cNvSpPr>
          <p:nvPr>
            <p:ph type="title"/>
          </p:nvPr>
        </p:nvSpPr>
        <p:spPr/>
        <p:txBody>
          <a:bodyPr/>
          <a:lstStyle/>
          <a:p>
            <a:r>
              <a:rPr lang="en-US" dirty="0" smtClean="0"/>
              <a:t>What do we need from you?</a:t>
            </a:r>
            <a:endParaRPr lang="en-US" dirty="0"/>
          </a:p>
        </p:txBody>
      </p:sp>
    </p:spTree>
    <p:extLst>
      <p:ext uri="{BB962C8B-B14F-4D97-AF65-F5344CB8AC3E}">
        <p14:creationId xmlns:p14="http://schemas.microsoft.com/office/powerpoint/2010/main" val="3136241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Student </a:t>
            </a:r>
            <a:r>
              <a:rPr lang="en-US" sz="2400" dirty="0" smtClean="0"/>
              <a:t>Surveys</a:t>
            </a:r>
          </a:p>
          <a:p>
            <a:endParaRPr lang="en-US" sz="2400" dirty="0"/>
          </a:p>
          <a:p>
            <a:r>
              <a:rPr lang="en-US" sz="2400" dirty="0"/>
              <a:t>Faculty </a:t>
            </a:r>
            <a:r>
              <a:rPr lang="en-US" sz="2400" dirty="0" smtClean="0"/>
              <a:t>Evaluations</a:t>
            </a:r>
          </a:p>
          <a:p>
            <a:endParaRPr lang="en-US" sz="2400" dirty="0"/>
          </a:p>
          <a:p>
            <a:r>
              <a:rPr lang="en-US" sz="2400" dirty="0"/>
              <a:t>Anecdotal Evidence </a:t>
            </a:r>
            <a:r>
              <a:rPr lang="en-US" sz="2800" dirty="0" smtClean="0"/>
              <a:t>- </a:t>
            </a:r>
            <a:r>
              <a:rPr lang="en-US" sz="2400" dirty="0" smtClean="0"/>
              <a:t>Student/VM </a:t>
            </a:r>
            <a:r>
              <a:rPr lang="en-US" sz="2400" dirty="0"/>
              <a:t>discussion forum</a:t>
            </a:r>
          </a:p>
          <a:p>
            <a:endParaRPr lang="en-US" dirty="0"/>
          </a:p>
        </p:txBody>
      </p:sp>
      <p:sp>
        <p:nvSpPr>
          <p:cNvPr id="3" name="Title 2"/>
          <p:cNvSpPr>
            <a:spLocks noGrp="1"/>
          </p:cNvSpPr>
          <p:nvPr>
            <p:ph type="title"/>
          </p:nvPr>
        </p:nvSpPr>
        <p:spPr/>
        <p:txBody>
          <a:bodyPr/>
          <a:lstStyle/>
          <a:p>
            <a:r>
              <a:rPr lang="en-US" dirty="0" smtClean="0"/>
              <a:t>Assessment</a:t>
            </a:r>
            <a:endParaRPr lang="en-US" dirty="0"/>
          </a:p>
        </p:txBody>
      </p:sp>
    </p:spTree>
    <p:extLst>
      <p:ext uri="{BB962C8B-B14F-4D97-AF65-F5344CB8AC3E}">
        <p14:creationId xmlns:p14="http://schemas.microsoft.com/office/powerpoint/2010/main" val="1606607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sz="3600" i="1" dirty="0" smtClean="0"/>
          </a:p>
          <a:p>
            <a:pPr marL="109728" indent="0" algn="ctr">
              <a:buNone/>
            </a:pPr>
            <a:r>
              <a:rPr lang="en-US" sz="3600" dirty="0" smtClean="0"/>
              <a:t>A </a:t>
            </a:r>
            <a:r>
              <a:rPr lang="en-US" sz="3600" dirty="0"/>
              <a:t>program designed to support students in all non-content areas in an online course, in order to empower students to be successful, thereby positively impacting satisfaction and retention.</a:t>
            </a:r>
          </a:p>
          <a:p>
            <a:endParaRPr lang="en-US" dirty="0"/>
          </a:p>
        </p:txBody>
      </p:sp>
      <p:sp>
        <p:nvSpPr>
          <p:cNvPr id="3" name="Title 2"/>
          <p:cNvSpPr>
            <a:spLocks noGrp="1"/>
          </p:cNvSpPr>
          <p:nvPr>
            <p:ph type="title"/>
          </p:nvPr>
        </p:nvSpPr>
        <p:spPr/>
        <p:txBody>
          <a:bodyPr>
            <a:normAutofit fontScale="90000"/>
          </a:bodyPr>
          <a:lstStyle/>
          <a:p>
            <a:r>
              <a:rPr lang="en-US" dirty="0" smtClean="0"/>
              <a:t>What is a Virtual Mentor Program?</a:t>
            </a:r>
            <a:endParaRPr lang="en-US" dirty="0"/>
          </a:p>
        </p:txBody>
      </p:sp>
    </p:spTree>
    <p:extLst>
      <p:ext uri="{BB962C8B-B14F-4D97-AF65-F5344CB8AC3E}">
        <p14:creationId xmlns:p14="http://schemas.microsoft.com/office/powerpoint/2010/main" val="3638696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To be more pro-active in providing service to our distance learners.</a:t>
            </a:r>
          </a:p>
          <a:p>
            <a:endParaRPr lang="en-US" dirty="0" smtClean="0"/>
          </a:p>
          <a:p>
            <a:r>
              <a:rPr lang="en-US" dirty="0" smtClean="0"/>
              <a:t>To allow faculty more time to do what they do best, TEACH.</a:t>
            </a:r>
          </a:p>
          <a:p>
            <a:endParaRPr lang="en-US" dirty="0"/>
          </a:p>
          <a:p>
            <a:r>
              <a:rPr lang="en-US" dirty="0" smtClean="0"/>
              <a:t>To promote engagement and community development.  </a:t>
            </a:r>
          </a:p>
          <a:p>
            <a:pPr lvl="1"/>
            <a:endParaRPr lang="en-US" dirty="0" smtClean="0"/>
          </a:p>
          <a:p>
            <a:pPr lvl="1"/>
            <a:endParaRPr lang="en-US" dirty="0"/>
          </a:p>
        </p:txBody>
      </p:sp>
      <p:sp>
        <p:nvSpPr>
          <p:cNvPr id="2" name="Title 1"/>
          <p:cNvSpPr>
            <a:spLocks noGrp="1"/>
          </p:cNvSpPr>
          <p:nvPr>
            <p:ph type="title"/>
          </p:nvPr>
        </p:nvSpPr>
        <p:spPr/>
        <p:txBody>
          <a:bodyPr>
            <a:normAutofit fontScale="90000"/>
          </a:bodyPr>
          <a:lstStyle/>
          <a:p>
            <a:r>
              <a:rPr lang="en-US" dirty="0" smtClean="0"/>
              <a:t>Why have a virtual mentor program?</a:t>
            </a:r>
            <a:endParaRPr lang="en-US" dirty="0"/>
          </a:p>
        </p:txBody>
      </p:sp>
    </p:spTree>
    <p:extLst>
      <p:ext uri="{BB962C8B-B14F-4D97-AF65-F5344CB8AC3E}">
        <p14:creationId xmlns:p14="http://schemas.microsoft.com/office/powerpoint/2010/main" val="2431278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a:t>Contact distance learners via telephone the first week of classes to ensure they are able to access their email and login to their class</a:t>
            </a:r>
            <a:r>
              <a:rPr lang="en-US" dirty="0" smtClean="0"/>
              <a:t>.</a:t>
            </a:r>
          </a:p>
          <a:p>
            <a:pPr lvl="0"/>
            <a:endParaRPr lang="en-US" dirty="0"/>
          </a:p>
          <a:p>
            <a:pPr lvl="0"/>
            <a:r>
              <a:rPr lang="en-US" dirty="0"/>
              <a:t>Be an active participant in the online learning environment to facilitate discussions in order to promote engagement and community development</a:t>
            </a:r>
            <a:r>
              <a:rPr lang="en-US" dirty="0" smtClean="0"/>
              <a:t>.</a:t>
            </a:r>
          </a:p>
          <a:p>
            <a:pPr lvl="0"/>
            <a:endParaRPr lang="en-US" dirty="0"/>
          </a:p>
          <a:p>
            <a:pPr lvl="0"/>
            <a:r>
              <a:rPr lang="en-US" dirty="0"/>
              <a:t>A</a:t>
            </a:r>
            <a:r>
              <a:rPr lang="en-US" dirty="0" smtClean="0"/>
              <a:t>ssist </a:t>
            </a:r>
            <a:r>
              <a:rPr lang="en-US" dirty="0"/>
              <a:t>participants in familiarizing themselves with the system and the software the course is using.  </a:t>
            </a:r>
          </a:p>
          <a:p>
            <a:endParaRPr lang="en-US" dirty="0"/>
          </a:p>
        </p:txBody>
      </p:sp>
      <p:sp>
        <p:nvSpPr>
          <p:cNvPr id="2" name="Title 1"/>
          <p:cNvSpPr>
            <a:spLocks noGrp="1"/>
          </p:cNvSpPr>
          <p:nvPr>
            <p:ph type="title"/>
          </p:nvPr>
        </p:nvSpPr>
        <p:spPr/>
        <p:txBody>
          <a:bodyPr/>
          <a:lstStyle/>
          <a:p>
            <a:r>
              <a:rPr lang="en-US" dirty="0" smtClean="0"/>
              <a:t>What does a virtual mentor do?</a:t>
            </a:r>
            <a:endParaRPr lang="en-US" dirty="0"/>
          </a:p>
        </p:txBody>
      </p:sp>
    </p:spTree>
    <p:extLst>
      <p:ext uri="{BB962C8B-B14F-4D97-AF65-F5344CB8AC3E}">
        <p14:creationId xmlns:p14="http://schemas.microsoft.com/office/powerpoint/2010/main" val="25855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US" dirty="0"/>
              <a:t>Provide tips, friendly reminders and reach out to students</a:t>
            </a:r>
            <a:r>
              <a:rPr lang="en-US" dirty="0" smtClean="0"/>
              <a:t>.</a:t>
            </a:r>
          </a:p>
          <a:p>
            <a:pPr lvl="0"/>
            <a:endParaRPr lang="en-US" dirty="0"/>
          </a:p>
          <a:p>
            <a:pPr lvl="0"/>
            <a:r>
              <a:rPr lang="en-US" dirty="0"/>
              <a:t>Reach out to those not participating</a:t>
            </a:r>
            <a:r>
              <a:rPr lang="en-US" dirty="0" smtClean="0"/>
              <a:t>.</a:t>
            </a:r>
          </a:p>
          <a:p>
            <a:pPr lvl="0"/>
            <a:endParaRPr lang="en-US" dirty="0"/>
          </a:p>
          <a:p>
            <a:pPr lvl="0"/>
            <a:r>
              <a:rPr lang="en-US" dirty="0"/>
              <a:t>Allow faculty to focus on teaching the course, rather than having to respond to non-instructional questions</a:t>
            </a:r>
            <a:r>
              <a:rPr lang="en-US" dirty="0" smtClean="0"/>
              <a:t>.</a:t>
            </a:r>
          </a:p>
          <a:p>
            <a:pPr lvl="0"/>
            <a:endParaRPr lang="en-US" dirty="0" smtClean="0"/>
          </a:p>
          <a:p>
            <a:r>
              <a:rPr lang="en-US" dirty="0"/>
              <a:t>A virtual mentor does </a:t>
            </a:r>
            <a:r>
              <a:rPr lang="en-US" b="1" i="1" u="sng" dirty="0"/>
              <a:t>not</a:t>
            </a:r>
            <a:r>
              <a:rPr lang="en-US" dirty="0"/>
              <a:t>:</a:t>
            </a:r>
          </a:p>
          <a:p>
            <a:pPr lvl="1"/>
            <a:r>
              <a:rPr lang="en-US" dirty="0"/>
              <a:t>Act as a TA.</a:t>
            </a:r>
          </a:p>
          <a:p>
            <a:pPr lvl="1"/>
            <a:r>
              <a:rPr lang="en-US" dirty="0"/>
              <a:t>Grade papers.</a:t>
            </a:r>
          </a:p>
          <a:p>
            <a:pPr lvl="1"/>
            <a:r>
              <a:rPr lang="en-US" dirty="0" smtClean="0"/>
              <a:t>Answer content-related questions.</a:t>
            </a:r>
            <a:endParaRPr lang="en-US" dirty="0"/>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What does a virtual mentor do</a:t>
            </a:r>
            <a:r>
              <a:rPr lang="en-US" dirty="0" smtClean="0"/>
              <a:t>? Cont’d</a:t>
            </a:r>
            <a:endParaRPr lang="en-US" dirty="0"/>
          </a:p>
        </p:txBody>
      </p:sp>
    </p:spTree>
    <p:extLst>
      <p:ext uri="{BB962C8B-B14F-4D97-AF65-F5344CB8AC3E}">
        <p14:creationId xmlns:p14="http://schemas.microsoft.com/office/powerpoint/2010/main" val="2144470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November 2012 - Participated in webinar facilitated by Washington State University.  They’ve had a VM program for 10 years.</a:t>
            </a:r>
          </a:p>
          <a:p>
            <a:endParaRPr lang="en-US" dirty="0" smtClean="0"/>
          </a:p>
          <a:p>
            <a:r>
              <a:rPr lang="en-US" dirty="0" err="1" smtClean="0"/>
              <a:t>Chrissy</a:t>
            </a:r>
            <a:r>
              <a:rPr lang="en-US" dirty="0" smtClean="0"/>
              <a:t> Gonzalez is VM for 11 undergraduate and 2 graduate courses in HCI &amp; Nursing this spring.</a:t>
            </a:r>
          </a:p>
          <a:p>
            <a:endParaRPr lang="en-US" dirty="0" smtClean="0"/>
          </a:p>
          <a:p>
            <a:r>
              <a:rPr lang="en-US" dirty="0"/>
              <a:t>The program gave Enrollment Services and CTS </a:t>
            </a:r>
            <a:r>
              <a:rPr lang="en-US" dirty="0" smtClean="0"/>
              <a:t>an </a:t>
            </a:r>
            <a:r>
              <a:rPr lang="en-US" dirty="0"/>
              <a:t>insight into the students’ view of an online course offered through MT Tech by using Moodle.  We also got to see how the students used all the technical components of Moodle, for example: </a:t>
            </a:r>
            <a:r>
              <a:rPr lang="en-US" dirty="0" err="1"/>
              <a:t>Wimba</a:t>
            </a:r>
            <a:r>
              <a:rPr lang="en-US" dirty="0"/>
              <a:t>, discussion forums, group assignments, how to submit assignments, and how technical support works.  </a:t>
            </a:r>
          </a:p>
        </p:txBody>
      </p:sp>
      <p:sp>
        <p:nvSpPr>
          <p:cNvPr id="3" name="Title 2"/>
          <p:cNvSpPr>
            <a:spLocks noGrp="1"/>
          </p:cNvSpPr>
          <p:nvPr>
            <p:ph type="title"/>
          </p:nvPr>
        </p:nvSpPr>
        <p:spPr/>
        <p:txBody>
          <a:bodyPr/>
          <a:lstStyle/>
          <a:p>
            <a:r>
              <a:rPr lang="en-US" dirty="0" smtClean="0"/>
              <a:t>Virtual Mentor Pilot Program</a:t>
            </a:r>
            <a:endParaRPr lang="en-US" dirty="0"/>
          </a:p>
        </p:txBody>
      </p:sp>
    </p:spTree>
    <p:extLst>
      <p:ext uri="{BB962C8B-B14F-4D97-AF65-F5344CB8AC3E}">
        <p14:creationId xmlns:p14="http://schemas.microsoft.com/office/powerpoint/2010/main" val="72864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 faculty seemed overwhelming pleased with the outcome thus far.  There have been positive comments from several of the faculty involved.  The students initially seemed happy that there was another resource they would be able to go to. </a:t>
            </a:r>
            <a:r>
              <a:rPr lang="en-US" dirty="0" smtClean="0"/>
              <a:t>Surveys </a:t>
            </a:r>
            <a:r>
              <a:rPr lang="en-US" dirty="0"/>
              <a:t>will go out to faculty and the students involved in the Pilot </a:t>
            </a:r>
            <a:r>
              <a:rPr lang="en-US" dirty="0" smtClean="0"/>
              <a:t>program at the end of the semester.</a:t>
            </a:r>
          </a:p>
          <a:p>
            <a:endParaRPr lang="en-US" dirty="0" smtClean="0"/>
          </a:p>
          <a:p>
            <a:r>
              <a:rPr lang="en-US" dirty="0" smtClean="0"/>
              <a:t>100 </a:t>
            </a:r>
            <a:r>
              <a:rPr lang="en-US" dirty="0"/>
              <a:t>and 200 level courses used the VM more often than the 300, 400 and 500 level course students.  In some of the 300, 400 and 500 level courses the VM was not used.    </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Virtual Mentor Pilot </a:t>
            </a:r>
            <a:r>
              <a:rPr lang="en-US" dirty="0" smtClean="0"/>
              <a:t>Program, cont’d</a:t>
            </a:r>
            <a:endParaRPr lang="en-US" dirty="0"/>
          </a:p>
        </p:txBody>
      </p:sp>
    </p:spTree>
    <p:extLst>
      <p:ext uri="{BB962C8B-B14F-4D97-AF65-F5344CB8AC3E}">
        <p14:creationId xmlns:p14="http://schemas.microsoft.com/office/powerpoint/2010/main" val="2940203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Learned what a VM needs to know to be effective, which is being used to develop the training program.</a:t>
            </a:r>
          </a:p>
          <a:p>
            <a:endParaRPr lang="en-US" dirty="0"/>
          </a:p>
          <a:p>
            <a:r>
              <a:rPr lang="en-US" dirty="0" err="1" smtClean="0"/>
              <a:t>Chrissy</a:t>
            </a:r>
            <a:r>
              <a:rPr lang="en-US" dirty="0" smtClean="0"/>
              <a:t> has been in close contact with the administrators of the VM program at WSU throughout the semester.</a:t>
            </a:r>
            <a:endParaRPr lang="en-US" dirty="0"/>
          </a:p>
        </p:txBody>
      </p:sp>
      <p:sp>
        <p:nvSpPr>
          <p:cNvPr id="3" name="Title 2"/>
          <p:cNvSpPr>
            <a:spLocks noGrp="1"/>
          </p:cNvSpPr>
          <p:nvPr>
            <p:ph type="title"/>
          </p:nvPr>
        </p:nvSpPr>
        <p:spPr/>
        <p:txBody>
          <a:bodyPr>
            <a:normAutofit fontScale="90000"/>
          </a:bodyPr>
          <a:lstStyle/>
          <a:p>
            <a:r>
              <a:rPr lang="en-US" dirty="0"/>
              <a:t>Virtual Mentor Pilot Program, cont’d</a:t>
            </a:r>
          </a:p>
        </p:txBody>
      </p:sp>
    </p:spTree>
    <p:extLst>
      <p:ext uri="{BB962C8B-B14F-4D97-AF65-F5344CB8AC3E}">
        <p14:creationId xmlns:p14="http://schemas.microsoft.com/office/powerpoint/2010/main" val="3771168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en-US" b="1" dirty="0"/>
              <a:t>This post is for those of you that are struggling with APA Formatting in Moodle</a:t>
            </a:r>
            <a:r>
              <a:rPr lang="en-US" b="1" dirty="0" smtClean="0"/>
              <a:t>.</a:t>
            </a:r>
            <a:br>
              <a:rPr lang="en-US" b="1" dirty="0" smtClean="0"/>
            </a:br>
            <a:endParaRPr lang="en-US" b="1" dirty="0"/>
          </a:p>
          <a:p>
            <a:pPr marL="109728" indent="0">
              <a:buNone/>
            </a:pPr>
            <a:r>
              <a:rPr lang="en-US" dirty="0"/>
              <a:t>This is a bit confusing but here are the steps to get the hanging indent for your referencing. I would wait to do the indents until you are ready to post</a:t>
            </a:r>
            <a:r>
              <a:rPr lang="en-US" dirty="0" smtClean="0"/>
              <a:t>.</a:t>
            </a:r>
            <a:br>
              <a:rPr lang="en-US" dirty="0" smtClean="0"/>
            </a:br>
            <a:endParaRPr lang="en-US" dirty="0"/>
          </a:p>
          <a:p>
            <a:pPr marL="109728" indent="0">
              <a:buNone/>
            </a:pPr>
            <a:r>
              <a:rPr lang="en-US" dirty="0"/>
              <a:t>If you select the button in the tool bar &lt; &gt; Then add "&amp;</a:t>
            </a:r>
            <a:r>
              <a:rPr lang="en-US" dirty="0" err="1"/>
              <a:t>nbsp</a:t>
            </a:r>
            <a:r>
              <a:rPr lang="en-US" dirty="0"/>
              <a:t>;" without the quotes 4 to 5 times (which is each to a tab) in front of the sentence that you want indented, then it should end up like this</a:t>
            </a:r>
            <a:r>
              <a:rPr lang="en-US" dirty="0" smtClean="0"/>
              <a:t>:</a:t>
            </a:r>
            <a:endParaRPr lang="en-US" dirty="0"/>
          </a:p>
          <a:p>
            <a:pPr marL="109728" indent="0">
              <a:buNone/>
            </a:pPr>
            <a:r>
              <a:rPr lang="en-US" dirty="0" smtClean="0"/>
              <a:t>	Line </a:t>
            </a:r>
            <a:r>
              <a:rPr lang="en-US" dirty="0"/>
              <a:t>1</a:t>
            </a:r>
          </a:p>
          <a:p>
            <a:pPr marL="109728" indent="0">
              <a:buNone/>
            </a:pPr>
            <a:r>
              <a:rPr lang="en-US" dirty="0" smtClean="0"/>
              <a:t>	Line </a:t>
            </a:r>
            <a:r>
              <a:rPr lang="en-US" dirty="0"/>
              <a:t>2</a:t>
            </a:r>
          </a:p>
          <a:p>
            <a:pPr marL="109728" indent="0">
              <a:buNone/>
            </a:pPr>
            <a:r>
              <a:rPr lang="en-US" dirty="0" smtClean="0"/>
              <a:t>	Line </a:t>
            </a:r>
            <a:r>
              <a:rPr lang="en-US" dirty="0"/>
              <a:t>3</a:t>
            </a:r>
          </a:p>
          <a:p>
            <a:pPr marL="109728" indent="0">
              <a:buNone/>
            </a:pPr>
            <a:r>
              <a:rPr lang="en-US" dirty="0" smtClean="0"/>
              <a:t>	Line 4</a:t>
            </a:r>
            <a:br>
              <a:rPr lang="en-US" dirty="0" smtClean="0"/>
            </a:br>
            <a:endParaRPr lang="en-US" dirty="0"/>
          </a:p>
          <a:p>
            <a:pPr marL="109728" indent="0">
              <a:buNone/>
            </a:pPr>
            <a:r>
              <a:rPr lang="en-US" dirty="0"/>
              <a:t>It requires a few extra steps but it works. Also, when you are ready to post leave your post in the HTML code. I have also attached an example of how it will look when it is in HTML code after you press &lt; &gt;. </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smtClean="0"/>
              <a:t>Sample Postings from Pilot Program</a:t>
            </a:r>
            <a:endParaRPr lang="en-US" dirty="0"/>
          </a:p>
        </p:txBody>
      </p:sp>
    </p:spTree>
    <p:extLst>
      <p:ext uri="{BB962C8B-B14F-4D97-AF65-F5344CB8AC3E}">
        <p14:creationId xmlns:p14="http://schemas.microsoft.com/office/powerpoint/2010/main" val="2284285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188</TotalTime>
  <Words>1184</Words>
  <Application>Microsoft Office PowerPoint</Application>
  <PresentationFormat>On-screen Show (4:3)</PresentationFormat>
  <Paragraphs>137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Virtual Mentor Program</vt:lpstr>
      <vt:lpstr>What is a Virtual Mentor Program?</vt:lpstr>
      <vt:lpstr>Why have a virtual mentor program?</vt:lpstr>
      <vt:lpstr>What does a virtual mentor do?</vt:lpstr>
      <vt:lpstr>What does a virtual mentor do? Cont’d</vt:lpstr>
      <vt:lpstr>Virtual Mentor Pilot Program</vt:lpstr>
      <vt:lpstr>Virtual Mentor Pilot Program, cont’d</vt:lpstr>
      <vt:lpstr>Virtual Mentor Pilot Program, cont’d</vt:lpstr>
      <vt:lpstr>Sample Postings from Pilot Program</vt:lpstr>
      <vt:lpstr>Sample Postings from Pilot Program, cont’d</vt:lpstr>
      <vt:lpstr>Sample Postings from Pilot Program, cont’d</vt:lpstr>
      <vt:lpstr>What will our VM Program look like?</vt:lpstr>
      <vt:lpstr>Virtual Mentor Job Description</vt:lpstr>
      <vt:lpstr>Virtual Mentor Job Description, Cont’d</vt:lpstr>
      <vt:lpstr>Who will we hire to be VMs?</vt:lpstr>
      <vt:lpstr>Who will we hire to be VMs? Cont’d</vt:lpstr>
      <vt:lpstr>What do we need from you?</vt:lpstr>
      <vt:lpstr>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Mentor Program</dc:title>
  <dc:creator>Montana Tech</dc:creator>
  <cp:lastModifiedBy>Kathy Williams</cp:lastModifiedBy>
  <cp:revision>17</cp:revision>
  <dcterms:created xsi:type="dcterms:W3CDTF">2013-03-28T15:24:42Z</dcterms:created>
  <dcterms:modified xsi:type="dcterms:W3CDTF">2013-04-01T18:51:17Z</dcterms:modified>
</cp:coreProperties>
</file>